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7" r:id="rId5"/>
    <p:sldId id="289" r:id="rId6"/>
    <p:sldId id="264" r:id="rId7"/>
    <p:sldId id="257" r:id="rId8"/>
    <p:sldId id="291" r:id="rId9"/>
    <p:sldId id="283" r:id="rId10"/>
    <p:sldId id="298" r:id="rId11"/>
    <p:sldId id="296" r:id="rId12"/>
    <p:sldId id="297" r:id="rId13"/>
    <p:sldId id="284" r:id="rId14"/>
    <p:sldId id="285" r:id="rId15"/>
    <p:sldId id="290" r:id="rId16"/>
    <p:sldId id="295" r:id="rId17"/>
    <p:sldId id="286" r:id="rId18"/>
    <p:sldId id="288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0" autoAdjust="0"/>
    <p:restoredTop sz="94703" autoAdjust="0"/>
  </p:normalViewPr>
  <p:slideViewPr>
    <p:cSldViewPr snapToGrid="0">
      <p:cViewPr varScale="1">
        <p:scale>
          <a:sx n="86" d="100"/>
          <a:sy n="86" d="100"/>
        </p:scale>
        <p:origin x="102" y="726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53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495" y="1525303"/>
            <a:ext cx="4379976" cy="3268490"/>
          </a:xfrm>
        </p:spPr>
        <p:txBody>
          <a:bodyPr/>
          <a:lstStyle/>
          <a:p>
            <a:r>
              <a:rPr lang="en-US" dirty="0"/>
              <a:t>How Different Factors Drive Students’ Educational Performance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1"/>
            <a:ext cx="4178808" cy="868550"/>
          </a:xfrm>
        </p:spPr>
        <p:txBody>
          <a:bodyPr/>
          <a:lstStyle/>
          <a:p>
            <a:r>
              <a:rPr lang="en-US" dirty="0"/>
              <a:t>Aaron Winfrey, Corban Doran, Donterrius Daniels, Harsh Patel, Hazel Morris, Julia Cheng, Sidney Henry, and Tiera Nixon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ubtitle 11" descr="subtitle">
            <a:extLst>
              <a:ext uri="{FF2B5EF4-FFF2-40B4-BE49-F238E27FC236}">
                <a16:creationId xmlns:a16="http://schemas.microsoft.com/office/drawing/2014/main" id="{99140D6D-F7F0-4530-99B2-68023FD1034B}"/>
              </a:ext>
            </a:extLst>
          </p:cNvPr>
          <p:cNvSpPr txBox="1">
            <a:spLocks/>
          </p:cNvSpPr>
          <p:nvPr/>
        </p:nvSpPr>
        <p:spPr>
          <a:xfrm>
            <a:off x="7660078" y="1349915"/>
            <a:ext cx="2057749" cy="350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>
                <a:solidFill>
                  <a:srgbClr val="B2606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GT DSA – Project 1</a:t>
            </a:r>
          </a:p>
        </p:txBody>
      </p: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CLEANUP, EXPLORATION,  AND ANALYSIS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Describe the exploration and cleanup process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insights you had while exploring the data that you didn't anticipate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any problems that arose after exploring the data, and how you resolved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Present and discuss interesting figures developed during exploration, ideally with the help of </a:t>
            </a:r>
            <a:r>
              <a:rPr lang="en-US" b="0" i="0" dirty="0" err="1">
                <a:solidFill>
                  <a:srgbClr val="ADBAC7"/>
                </a:solidFill>
                <a:effectLst/>
                <a:latin typeface="-apple-system"/>
              </a:rPr>
              <a:t>Jupyter</a:t>
            </a: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 Notebook</a:t>
            </a:r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the steps you took to analyze the data and answer each question you asked in your proposal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Present and discuss interesting figures developed during analysis, ideally with the help of </a:t>
            </a:r>
            <a:r>
              <a:rPr lang="en-US" b="0" i="0" dirty="0" err="1">
                <a:solidFill>
                  <a:srgbClr val="ADBAC7"/>
                </a:solidFill>
                <a:effectLst/>
                <a:latin typeface="-apple-system"/>
              </a:rPr>
              <a:t>Jupyter</a:t>
            </a: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 Notebook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0" name="Content Placeholder 79" descr="Open Book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your findings. Did you find what you expected to find? If not, why not? What inferences or general conclusions can you draw from your analysis?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6" descr="arial view of boy sitting at his laptop">
            <a:extLst>
              <a:ext uri="{FF2B5EF4-FFF2-40B4-BE49-F238E27FC236}">
                <a16:creationId xmlns:a16="http://schemas.microsoft.com/office/drawing/2014/main" id="{E048A163-4EB8-4B19-9F57-A8428D88B7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36125" y="0"/>
            <a:ext cx="5355875" cy="6858000"/>
          </a:xfrm>
          <a:prstGeom prst="rect">
            <a:avLst/>
          </a:prstGeo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4373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 MORTEM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4593265"/>
            <a:ext cx="5005614" cy="145968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any difficulties that arose, and how you dealt with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any additional questions that came up, but which you didn't have time to answer: What would you research next, if you had two more weeks?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6879301" cy="879928"/>
          </a:xfrm>
        </p:spPr>
        <p:txBody>
          <a:bodyPr/>
          <a:lstStyle/>
          <a:p>
            <a:r>
              <a:rPr lang="en-US" b="0" dirty="0"/>
              <a:t>THANK YOU. QUESTIONS?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7880" y="2317482"/>
            <a:ext cx="469813" cy="469812"/>
          </a:xfrm>
        </p:spPr>
      </p:pic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27" name="Content Placeholder 79" descr="Open Book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sp>
        <p:nvSpPr>
          <p:cNvPr id="16" name="Text Placeholder 15" descr="slide content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LOREM IPSUM DOLOR SIT AMET, CONSECTETUER ADIPISCING ELIT.15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AMET4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/>
          <a:lstStyle/>
          <a:p>
            <a:r>
              <a:rPr lang="en-US" dirty="0"/>
              <a:t>Lorem ipsum dolor sit amet, consectetuer adipiscing elit Lorem ipsum dolor sit amet, consectetuer adipiscing elit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girl with headphones, backpack, and stack of binders/books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518" y="-10763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394038"/>
            <a:ext cx="7833208" cy="2961722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3429599"/>
            <a:ext cx="5005614" cy="5548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 AND SUMMARY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3947272"/>
            <a:ext cx="5005614" cy="141664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DBAC7"/>
                </a:solidFill>
                <a:latin typeface="-apple-system"/>
              </a:rPr>
              <a:t>Students of today encounter a multitude of stimuli that affects how they learn and how well they’re able to perform in school</a:t>
            </a: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. </a:t>
            </a:r>
            <a:r>
              <a:rPr lang="en-US" dirty="0">
                <a:solidFill>
                  <a:srgbClr val="ADBAC7"/>
                </a:solidFill>
                <a:latin typeface="-apple-system"/>
              </a:rPr>
              <a:t>Through things that are no fault of their own to responsible decisions they can make for themselves, we take a look at a few factors they face and how they could potentially make them a better student or worse. [TEMP]</a:t>
            </a:r>
            <a:endParaRPr lang="en-US" b="0" i="0" dirty="0">
              <a:solidFill>
                <a:srgbClr val="ADBAC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Describe the questions you asked, and </a:t>
            </a:r>
            <a:r>
              <a:rPr lang="en-US" b="0" i="1" dirty="0">
                <a:solidFill>
                  <a:srgbClr val="ADBAC7"/>
                </a:solidFill>
                <a:effectLst/>
                <a:latin typeface="-apple-system"/>
              </a:rPr>
              <a:t>why</a:t>
            </a: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 you asked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Describe whether you were able to answer these questions to your satisfaction, and briefly summarize your findings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QUESTIONS…</a:t>
            </a:r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Home Life: Does the assumed marital status of the students’ parents have an effect on their grades?</a:t>
            </a:r>
          </a:p>
          <a:p>
            <a:endParaRPr lang="en-US" dirty="0"/>
          </a:p>
        </p:txBody>
      </p: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 the Age of Tech: Does a students’ access to internet service hinder or help their success in school?</a:t>
            </a:r>
            <a:endParaRPr lang="en-US" dirty="0"/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To Study or Not to Study: How does length of study time compare to grades received?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4" descr="close up of pages in a book">
            <a:extLst>
              <a:ext uri="{FF2B5EF4-FFF2-40B4-BE49-F238E27FC236}">
                <a16:creationId xmlns:a16="http://schemas.microsoft.com/office/drawing/2014/main" id="{49648F6B-C9CE-4A7A-8AC3-1EF2C56D2B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6924" y="0"/>
            <a:ext cx="12192001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#1:  Home Life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Does the assumed marital status of the students’ parents have an effect on their grades?</a:t>
            </a:r>
          </a:p>
          <a:p>
            <a:r>
              <a:rPr lang="en-US" dirty="0">
                <a:latin typeface="Arial" panose="020B0604020202020204" pitchFamily="34" charset="0"/>
              </a:rPr>
              <a:t>By looking at the cohabitation status of each of the students’ set of parents, we can gain some insight.</a:t>
            </a:r>
            <a:endParaRPr lang="en-US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Elaborate on the questions you asked, describing what kinds of data you needed to answer them, and where you found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Amount of class</a:t>
            </a:r>
            <a:r>
              <a:rPr lang="en-US" dirty="0">
                <a:solidFill>
                  <a:srgbClr val="ADBAC7"/>
                </a:solidFill>
                <a:latin typeface="-apple-system"/>
              </a:rPr>
              <a:t>ed failed by parent cohabitation status.</a:t>
            </a:r>
            <a:endParaRPr lang="en-US" b="0" i="0" dirty="0">
              <a:solidFill>
                <a:srgbClr val="ADBAC7"/>
              </a:solidFill>
              <a:effectLst/>
              <a:latin typeface="-apple-syste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#1 VISUALIZATIONS</a:t>
            </a:r>
            <a:endParaRPr lang="en-GB" dirty="0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A331A480-AC52-43B0-9407-EE31144FF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731597"/>
            <a:ext cx="5839640" cy="3905795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A50D277-211F-4203-8691-856D0190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94" y="1731597"/>
            <a:ext cx="605874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up of a keyboard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050938" y="1042417"/>
            <a:ext cx="7141062" cy="462333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#2: In the Age of Tech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Does a students’ access to internet service hinder or help their success in school?</a:t>
            </a:r>
            <a:endParaRPr lang="en-US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Elaborate on the questions you asked, describing what kinds of data you needed to answer them, and where you found it.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ADBAC7"/>
              </a:solidFill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The effect of internet access on grades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#2 VISUALIZATIONS</a:t>
            </a:r>
            <a:endParaRPr lang="en-GB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2D056E2-BE55-43BF-BA11-CF0980BB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388436"/>
            <a:ext cx="6579420" cy="47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2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oks on a shelf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050938" y="379850"/>
            <a:ext cx="7105880" cy="5809495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#3: </a:t>
            </a:r>
            <a:r>
              <a:rPr lang="en-US" b="0" i="0" dirty="0">
                <a:effectLst/>
                <a:latin typeface="Arial" panose="020B0604020202020204" pitchFamily="34" charset="0"/>
              </a:rPr>
              <a:t>To Study or Not to Study</a:t>
            </a:r>
            <a:endParaRPr lang="en-US" dirty="0"/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How does length of study time compare to grades received?</a:t>
            </a:r>
            <a:endParaRPr lang="en-US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Elaborate on the questions you asked, describing what kinds of data you needed to answer them, and where you found it.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ADBAC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DBAC7"/>
                </a:solidFill>
                <a:latin typeface="-apple-system"/>
              </a:rPr>
              <a:t>The effect of length of study time on grades.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01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#3 VISUALIZATIONS</a:t>
            </a:r>
            <a:endParaRPr lang="en-GB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125368A-58D8-4200-8259-AE5DD777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31" y="870619"/>
            <a:ext cx="7220958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67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575C36-314A-42CB-9114-6E0CE4AB27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175</TotalTime>
  <Words>862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Corbel</vt:lpstr>
      <vt:lpstr>Office Theme</vt:lpstr>
      <vt:lpstr>How Different Factors Drive Students’ Educational Performance</vt:lpstr>
      <vt:lpstr>MOTIVATION AND SUMMARY</vt:lpstr>
      <vt:lpstr>QUESTIONS…</vt:lpstr>
      <vt:lpstr>Question #1:  Home Life</vt:lpstr>
      <vt:lpstr>QUESTION #1 VISUALIZATIONS</vt:lpstr>
      <vt:lpstr>Question #2: In the Age of Tech</vt:lpstr>
      <vt:lpstr>QUESTION #2 VISUALIZATIONS</vt:lpstr>
      <vt:lpstr>Question #3: To Study or Not to Study</vt:lpstr>
      <vt:lpstr>QUESTION #3 VISUALIZATIONS</vt:lpstr>
      <vt:lpstr>CLEANUP, EXPLORATION,  AND ANALYSIS</vt:lpstr>
      <vt:lpstr>DISCUSSION</vt:lpstr>
      <vt:lpstr>POST MORTEM</vt:lpstr>
      <vt:lpstr>THANK YOU. QUESTIONS?</vt:lpstr>
      <vt:lpstr>REFERENCES</vt:lpstr>
      <vt:lpstr>LOREM IPSUM DOLOR SIT AMET, CONSECTETUER ADIPISCING ELIT.15 </vt:lpstr>
      <vt:lpstr>LOREM IPSUM DOLOR SIT AMET4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Different Factors Drive Students’ Educational Performance</dc:title>
  <dc:creator>Tiera Nixon</dc:creator>
  <cp:lastModifiedBy>Tiera Nixon</cp:lastModifiedBy>
  <cp:revision>5</cp:revision>
  <dcterms:created xsi:type="dcterms:W3CDTF">2021-10-28T22:53:17Z</dcterms:created>
  <dcterms:modified xsi:type="dcterms:W3CDTF">2021-10-29T01:48:30Z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